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9" r:id="rId3"/>
    <p:sldId id="334" r:id="rId4"/>
    <p:sldId id="283" r:id="rId5"/>
    <p:sldId id="284" r:id="rId6"/>
    <p:sldId id="286" r:id="rId7"/>
    <p:sldId id="287" r:id="rId8"/>
    <p:sldId id="288" r:id="rId9"/>
    <p:sldId id="289" r:id="rId10"/>
    <p:sldId id="291" r:id="rId11"/>
    <p:sldId id="302" r:id="rId12"/>
    <p:sldId id="303" r:id="rId13"/>
    <p:sldId id="304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3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5" r:id="rId34"/>
  </p:sldIdLst>
  <p:sldSz cx="9144000" cy="6858000" type="screen4x3"/>
  <p:notesSz cx="6858000" cy="9144000"/>
  <p:defaultTextStyle>
    <a:defPPr>
      <a:defRPr lang="en-IN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84CC"/>
    <a:srgbClr val="03136A"/>
    <a:srgbClr val="35759D"/>
    <a:srgbClr val="35B19D"/>
    <a:srgbClr val="000000"/>
    <a:srgbClr val="FFFF00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0" autoAdjust="0"/>
    <p:restoredTop sz="95341" autoAdjust="0"/>
  </p:normalViewPr>
  <p:slideViewPr>
    <p:cSldViewPr>
      <p:cViewPr varScale="1">
        <p:scale>
          <a:sx n="85" d="100"/>
          <a:sy n="85" d="100"/>
        </p:scale>
        <p:origin x="151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14D8AF-D676-4268-BF85-2052A0E12C3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D5071D8-818C-4799-83FF-BAEE6396B5BC}">
      <dgm:prSet phldrT="[Text]"/>
      <dgm:spPr/>
      <dgm:t>
        <a:bodyPr/>
        <a:lstStyle/>
        <a:p>
          <a:r>
            <a:rPr lang="en-US" dirty="0" smtClean="0"/>
            <a:t>Single Tier</a:t>
          </a:r>
          <a:endParaRPr lang="en-US" dirty="0"/>
        </a:p>
      </dgm:t>
    </dgm:pt>
    <dgm:pt modelId="{66E2E46A-A031-43C1-A9D7-78794CCA2F28}" type="parTrans" cxnId="{2F6917F3-0F20-4D7E-9CCB-FD1EFA143172}">
      <dgm:prSet/>
      <dgm:spPr/>
      <dgm:t>
        <a:bodyPr/>
        <a:lstStyle/>
        <a:p>
          <a:endParaRPr lang="en-US"/>
        </a:p>
      </dgm:t>
    </dgm:pt>
    <dgm:pt modelId="{A22A6ACB-C37A-461C-B428-DD96DB980F57}" type="sibTrans" cxnId="{2F6917F3-0F20-4D7E-9CCB-FD1EFA143172}">
      <dgm:prSet/>
      <dgm:spPr/>
      <dgm:t>
        <a:bodyPr/>
        <a:lstStyle/>
        <a:p>
          <a:endParaRPr lang="en-US"/>
        </a:p>
      </dgm:t>
    </dgm:pt>
    <dgm:pt modelId="{B6ED4ACA-F76C-487C-A682-04C0B6C0B736}">
      <dgm:prSet phldrT="[Text]"/>
      <dgm:spPr/>
      <dgm:t>
        <a:bodyPr/>
        <a:lstStyle/>
        <a:p>
          <a:r>
            <a:rPr lang="en-US" dirty="0" smtClean="0"/>
            <a:t>Dual Tier</a:t>
          </a:r>
          <a:endParaRPr lang="en-US" dirty="0"/>
        </a:p>
      </dgm:t>
    </dgm:pt>
    <dgm:pt modelId="{86D9AD23-472F-4951-92C6-C9E228080D5E}" type="parTrans" cxnId="{131D9278-B58F-4BC7-B0D2-492CBA0F40A4}">
      <dgm:prSet/>
      <dgm:spPr/>
      <dgm:t>
        <a:bodyPr/>
        <a:lstStyle/>
        <a:p>
          <a:endParaRPr lang="en-US"/>
        </a:p>
      </dgm:t>
    </dgm:pt>
    <dgm:pt modelId="{65B87738-EAC2-4317-9932-01DAA078E4C2}" type="sibTrans" cxnId="{131D9278-B58F-4BC7-B0D2-492CBA0F40A4}">
      <dgm:prSet/>
      <dgm:spPr/>
      <dgm:t>
        <a:bodyPr/>
        <a:lstStyle/>
        <a:p>
          <a:endParaRPr lang="en-US"/>
        </a:p>
      </dgm:t>
    </dgm:pt>
    <dgm:pt modelId="{01CEB360-A77F-475B-ADA7-D9192BF67DFA}">
      <dgm:prSet phldrT="[Text]"/>
      <dgm:spPr/>
      <dgm:t>
        <a:bodyPr/>
        <a:lstStyle/>
        <a:p>
          <a:r>
            <a:rPr lang="en-US" dirty="0" smtClean="0"/>
            <a:t>3-Tier</a:t>
          </a:r>
          <a:endParaRPr lang="en-US" dirty="0"/>
        </a:p>
      </dgm:t>
    </dgm:pt>
    <dgm:pt modelId="{796D1B64-E02D-4903-9C88-3DCB30618592}" type="parTrans" cxnId="{9F622551-F614-4894-8DBE-5F5DDD64D30C}">
      <dgm:prSet/>
      <dgm:spPr/>
      <dgm:t>
        <a:bodyPr/>
        <a:lstStyle/>
        <a:p>
          <a:endParaRPr lang="en-US"/>
        </a:p>
      </dgm:t>
    </dgm:pt>
    <dgm:pt modelId="{FB2BC2D9-1A73-4E9E-B1A6-6DE3100A7833}" type="sibTrans" cxnId="{9F622551-F614-4894-8DBE-5F5DDD64D30C}">
      <dgm:prSet/>
      <dgm:spPr/>
      <dgm:t>
        <a:bodyPr/>
        <a:lstStyle/>
        <a:p>
          <a:endParaRPr lang="en-US"/>
        </a:p>
      </dgm:t>
    </dgm:pt>
    <dgm:pt modelId="{11842649-2F9A-4F3D-BB1F-5D00AD4B0466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7FE9A558-5F62-44E7-B9F3-D75A98B0ECDD}" type="parTrans" cxnId="{5E5F46D8-94F2-4196-A9CC-6E0C86E44E74}">
      <dgm:prSet/>
      <dgm:spPr/>
      <dgm:t>
        <a:bodyPr/>
        <a:lstStyle/>
        <a:p>
          <a:endParaRPr lang="en-US"/>
        </a:p>
      </dgm:t>
    </dgm:pt>
    <dgm:pt modelId="{75DDD45B-F6CE-4FEE-9A20-3A8F68662FED}" type="sibTrans" cxnId="{5E5F46D8-94F2-4196-A9CC-6E0C86E44E74}">
      <dgm:prSet/>
      <dgm:spPr/>
      <dgm:t>
        <a:bodyPr/>
        <a:lstStyle/>
        <a:p>
          <a:endParaRPr lang="en-US"/>
        </a:p>
      </dgm:t>
    </dgm:pt>
    <dgm:pt modelId="{975DA386-A74E-4F0B-850F-E4F4B1F9B579}">
      <dgm:prSet phldrT="[Text]"/>
      <dgm:spPr/>
      <dgm:t>
        <a:bodyPr/>
        <a:lstStyle/>
        <a:p>
          <a:r>
            <a:rPr lang="en-US" dirty="0" smtClean="0"/>
            <a:t>N-tier</a:t>
          </a:r>
          <a:endParaRPr lang="en-US" dirty="0"/>
        </a:p>
      </dgm:t>
    </dgm:pt>
    <dgm:pt modelId="{E7C980C7-124A-4C7F-9E9B-785718DFFC54}" type="parTrans" cxnId="{A9D0D590-3E5D-4C22-997D-52DD34628301}">
      <dgm:prSet/>
      <dgm:spPr/>
      <dgm:t>
        <a:bodyPr/>
        <a:lstStyle/>
        <a:p>
          <a:endParaRPr lang="en-US"/>
        </a:p>
      </dgm:t>
    </dgm:pt>
    <dgm:pt modelId="{22CD3A3C-284D-4E38-BFD6-6A7675E6D209}" type="sibTrans" cxnId="{A9D0D590-3E5D-4C22-997D-52DD34628301}">
      <dgm:prSet/>
      <dgm:spPr/>
      <dgm:t>
        <a:bodyPr/>
        <a:lstStyle/>
        <a:p>
          <a:endParaRPr lang="en-US"/>
        </a:p>
      </dgm:t>
    </dgm:pt>
    <dgm:pt modelId="{A8F24D98-892D-42A3-A739-2C7FD941DBD1}" type="pres">
      <dgm:prSet presAssocID="{7B14D8AF-D676-4268-BF85-2052A0E12C37}" presName="linearFlow" presStyleCnt="0">
        <dgm:presLayoutVars>
          <dgm:resizeHandles val="exact"/>
        </dgm:presLayoutVars>
      </dgm:prSet>
      <dgm:spPr/>
    </dgm:pt>
    <dgm:pt modelId="{93152F7C-DD3E-4E40-A2A2-95E379F23304}" type="pres">
      <dgm:prSet presAssocID="{DD5071D8-818C-4799-83FF-BAEE6396B5B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A61C9E-13F9-4A55-8563-653D4E8479EF}" type="pres">
      <dgm:prSet presAssocID="{A22A6ACB-C37A-461C-B428-DD96DB980F5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02340107-7C6B-4F52-98EC-6AA016484318}" type="pres">
      <dgm:prSet presAssocID="{A22A6ACB-C37A-461C-B428-DD96DB980F5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A75052D-F53A-4EEE-8FB8-E8B8F66DC716}" type="pres">
      <dgm:prSet presAssocID="{B6ED4ACA-F76C-487C-A682-04C0B6C0B73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01220-CDE5-4BFC-B2EB-172DF731D3F3}" type="pres">
      <dgm:prSet presAssocID="{65B87738-EAC2-4317-9932-01DAA078E4C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E1CB9092-FD9B-482F-B0E8-B8637FB66915}" type="pres">
      <dgm:prSet presAssocID="{65B87738-EAC2-4317-9932-01DAA078E4C2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FEED6BDC-3E94-419F-954C-2A574109263B}" type="pres">
      <dgm:prSet presAssocID="{01CEB360-A77F-475B-ADA7-D9192BF67DF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E1BB20-9ECE-452B-A0D8-03EE55551CCA}" type="pres">
      <dgm:prSet presAssocID="{FB2BC2D9-1A73-4E9E-B1A6-6DE3100A7833}" presName="sibTrans" presStyleLbl="sibTrans2D1" presStyleIdx="2" presStyleCnt="4"/>
      <dgm:spPr/>
      <dgm:t>
        <a:bodyPr/>
        <a:lstStyle/>
        <a:p>
          <a:endParaRPr lang="en-US"/>
        </a:p>
      </dgm:t>
    </dgm:pt>
    <dgm:pt modelId="{67649999-68E8-44E2-9D62-0920AD80C163}" type="pres">
      <dgm:prSet presAssocID="{FB2BC2D9-1A73-4E9E-B1A6-6DE3100A7833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EE6C601C-FF6E-403D-A550-CDA9FDB41AE6}" type="pres">
      <dgm:prSet presAssocID="{11842649-2F9A-4F3D-BB1F-5D00AD4B046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FB71C-118D-4A52-961E-57CEFC530022}" type="pres">
      <dgm:prSet presAssocID="{75DDD45B-F6CE-4FEE-9A20-3A8F68662FED}" presName="sibTrans" presStyleLbl="sibTrans2D1" presStyleIdx="3" presStyleCnt="4"/>
      <dgm:spPr/>
      <dgm:t>
        <a:bodyPr/>
        <a:lstStyle/>
        <a:p>
          <a:endParaRPr lang="en-US"/>
        </a:p>
      </dgm:t>
    </dgm:pt>
    <dgm:pt modelId="{42974E8D-A0B1-4F3E-9AD7-C8D1F0A21E21}" type="pres">
      <dgm:prSet presAssocID="{75DDD45B-F6CE-4FEE-9A20-3A8F68662FED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A332AFEE-66F2-4013-AEC7-93B2F10C6056}" type="pres">
      <dgm:prSet presAssocID="{975DA386-A74E-4F0B-850F-E4F4B1F9B57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07DF41-004C-48E8-89F8-E8252F40882E}" type="presOf" srcId="{11842649-2F9A-4F3D-BB1F-5D00AD4B0466}" destId="{EE6C601C-FF6E-403D-A550-CDA9FDB41AE6}" srcOrd="0" destOrd="0" presId="urn:microsoft.com/office/officeart/2005/8/layout/process2"/>
    <dgm:cxn modelId="{79D0E857-FA2E-4BC0-9D5C-6EED26AD818D}" type="presOf" srcId="{7B14D8AF-D676-4268-BF85-2052A0E12C37}" destId="{A8F24D98-892D-42A3-A739-2C7FD941DBD1}" srcOrd="0" destOrd="0" presId="urn:microsoft.com/office/officeart/2005/8/layout/process2"/>
    <dgm:cxn modelId="{5E5F46D8-94F2-4196-A9CC-6E0C86E44E74}" srcId="{7B14D8AF-D676-4268-BF85-2052A0E12C37}" destId="{11842649-2F9A-4F3D-BB1F-5D00AD4B0466}" srcOrd="3" destOrd="0" parTransId="{7FE9A558-5F62-44E7-B9F3-D75A98B0ECDD}" sibTransId="{75DDD45B-F6CE-4FEE-9A20-3A8F68662FED}"/>
    <dgm:cxn modelId="{A0F21F4F-7092-4AC5-9F7C-B0D3998D9976}" type="presOf" srcId="{A22A6ACB-C37A-461C-B428-DD96DB980F57}" destId="{C3A61C9E-13F9-4A55-8563-653D4E8479EF}" srcOrd="0" destOrd="0" presId="urn:microsoft.com/office/officeart/2005/8/layout/process2"/>
    <dgm:cxn modelId="{131D9278-B58F-4BC7-B0D2-492CBA0F40A4}" srcId="{7B14D8AF-D676-4268-BF85-2052A0E12C37}" destId="{B6ED4ACA-F76C-487C-A682-04C0B6C0B736}" srcOrd="1" destOrd="0" parTransId="{86D9AD23-472F-4951-92C6-C9E228080D5E}" sibTransId="{65B87738-EAC2-4317-9932-01DAA078E4C2}"/>
    <dgm:cxn modelId="{E29FA7DF-1298-4C51-A6E4-EF7C1E33C680}" type="presOf" srcId="{FB2BC2D9-1A73-4E9E-B1A6-6DE3100A7833}" destId="{79E1BB20-9ECE-452B-A0D8-03EE55551CCA}" srcOrd="0" destOrd="0" presId="urn:microsoft.com/office/officeart/2005/8/layout/process2"/>
    <dgm:cxn modelId="{68F2BE4F-4F86-44CC-BDDC-4C6B0CDEC8D0}" type="presOf" srcId="{975DA386-A74E-4F0B-850F-E4F4B1F9B579}" destId="{A332AFEE-66F2-4013-AEC7-93B2F10C6056}" srcOrd="0" destOrd="0" presId="urn:microsoft.com/office/officeart/2005/8/layout/process2"/>
    <dgm:cxn modelId="{A9D0D590-3E5D-4C22-997D-52DD34628301}" srcId="{7B14D8AF-D676-4268-BF85-2052A0E12C37}" destId="{975DA386-A74E-4F0B-850F-E4F4B1F9B579}" srcOrd="4" destOrd="0" parTransId="{E7C980C7-124A-4C7F-9E9B-785718DFFC54}" sibTransId="{22CD3A3C-284D-4E38-BFD6-6A7675E6D209}"/>
    <dgm:cxn modelId="{A62D42B6-D306-4584-BC14-6AEB6E84BA10}" type="presOf" srcId="{DD5071D8-818C-4799-83FF-BAEE6396B5BC}" destId="{93152F7C-DD3E-4E40-A2A2-95E379F23304}" srcOrd="0" destOrd="0" presId="urn:microsoft.com/office/officeart/2005/8/layout/process2"/>
    <dgm:cxn modelId="{86720733-AF4F-4FBD-9536-F19BEF7A7BA9}" type="presOf" srcId="{FB2BC2D9-1A73-4E9E-B1A6-6DE3100A7833}" destId="{67649999-68E8-44E2-9D62-0920AD80C163}" srcOrd="1" destOrd="0" presId="urn:microsoft.com/office/officeart/2005/8/layout/process2"/>
    <dgm:cxn modelId="{FCE67947-8971-4905-808A-E5590ECB2C81}" type="presOf" srcId="{75DDD45B-F6CE-4FEE-9A20-3A8F68662FED}" destId="{42974E8D-A0B1-4F3E-9AD7-C8D1F0A21E21}" srcOrd="1" destOrd="0" presId="urn:microsoft.com/office/officeart/2005/8/layout/process2"/>
    <dgm:cxn modelId="{2F6917F3-0F20-4D7E-9CCB-FD1EFA143172}" srcId="{7B14D8AF-D676-4268-BF85-2052A0E12C37}" destId="{DD5071D8-818C-4799-83FF-BAEE6396B5BC}" srcOrd="0" destOrd="0" parTransId="{66E2E46A-A031-43C1-A9D7-78794CCA2F28}" sibTransId="{A22A6ACB-C37A-461C-B428-DD96DB980F57}"/>
    <dgm:cxn modelId="{9EFDC445-6AA9-424F-B208-62F2EA87AA39}" type="presOf" srcId="{B6ED4ACA-F76C-487C-A682-04C0B6C0B736}" destId="{BA75052D-F53A-4EEE-8FB8-E8B8F66DC716}" srcOrd="0" destOrd="0" presId="urn:microsoft.com/office/officeart/2005/8/layout/process2"/>
    <dgm:cxn modelId="{9F622551-F614-4894-8DBE-5F5DDD64D30C}" srcId="{7B14D8AF-D676-4268-BF85-2052A0E12C37}" destId="{01CEB360-A77F-475B-ADA7-D9192BF67DFA}" srcOrd="2" destOrd="0" parTransId="{796D1B64-E02D-4903-9C88-3DCB30618592}" sibTransId="{FB2BC2D9-1A73-4E9E-B1A6-6DE3100A7833}"/>
    <dgm:cxn modelId="{E033742E-6EB9-4123-93C2-CB4B25329EE2}" type="presOf" srcId="{A22A6ACB-C37A-461C-B428-DD96DB980F57}" destId="{02340107-7C6B-4F52-98EC-6AA016484318}" srcOrd="1" destOrd="0" presId="urn:microsoft.com/office/officeart/2005/8/layout/process2"/>
    <dgm:cxn modelId="{1B8B4EF0-3ABC-4493-932B-8633A5BF3979}" type="presOf" srcId="{75DDD45B-F6CE-4FEE-9A20-3A8F68662FED}" destId="{3D5FB71C-118D-4A52-961E-57CEFC530022}" srcOrd="0" destOrd="0" presId="urn:microsoft.com/office/officeart/2005/8/layout/process2"/>
    <dgm:cxn modelId="{F8D8A8CC-A81C-417F-B6ED-20404323C45D}" type="presOf" srcId="{65B87738-EAC2-4317-9932-01DAA078E4C2}" destId="{AB101220-CDE5-4BFC-B2EB-172DF731D3F3}" srcOrd="0" destOrd="0" presId="urn:microsoft.com/office/officeart/2005/8/layout/process2"/>
    <dgm:cxn modelId="{FBD8FAB2-C99C-4D20-94EE-410592C57CDA}" type="presOf" srcId="{65B87738-EAC2-4317-9932-01DAA078E4C2}" destId="{E1CB9092-FD9B-482F-B0E8-B8637FB66915}" srcOrd="1" destOrd="0" presId="urn:microsoft.com/office/officeart/2005/8/layout/process2"/>
    <dgm:cxn modelId="{1987C081-8FF7-4285-BBAF-9BAA3AAEBA97}" type="presOf" srcId="{01CEB360-A77F-475B-ADA7-D9192BF67DFA}" destId="{FEED6BDC-3E94-419F-954C-2A574109263B}" srcOrd="0" destOrd="0" presId="urn:microsoft.com/office/officeart/2005/8/layout/process2"/>
    <dgm:cxn modelId="{0523C70F-1B30-4B4A-9187-AB82C136B688}" type="presParOf" srcId="{A8F24D98-892D-42A3-A739-2C7FD941DBD1}" destId="{93152F7C-DD3E-4E40-A2A2-95E379F23304}" srcOrd="0" destOrd="0" presId="urn:microsoft.com/office/officeart/2005/8/layout/process2"/>
    <dgm:cxn modelId="{80D7CC17-F061-4A43-B8C3-34A65EA109E3}" type="presParOf" srcId="{A8F24D98-892D-42A3-A739-2C7FD941DBD1}" destId="{C3A61C9E-13F9-4A55-8563-653D4E8479EF}" srcOrd="1" destOrd="0" presId="urn:microsoft.com/office/officeart/2005/8/layout/process2"/>
    <dgm:cxn modelId="{BFC9B264-69BA-4FE8-B21C-79DBF64D303E}" type="presParOf" srcId="{C3A61C9E-13F9-4A55-8563-653D4E8479EF}" destId="{02340107-7C6B-4F52-98EC-6AA016484318}" srcOrd="0" destOrd="0" presId="urn:microsoft.com/office/officeart/2005/8/layout/process2"/>
    <dgm:cxn modelId="{EE9093DB-889D-4F65-B73A-CB8661ECE031}" type="presParOf" srcId="{A8F24D98-892D-42A3-A739-2C7FD941DBD1}" destId="{BA75052D-F53A-4EEE-8FB8-E8B8F66DC716}" srcOrd="2" destOrd="0" presId="urn:microsoft.com/office/officeart/2005/8/layout/process2"/>
    <dgm:cxn modelId="{9787CC63-CAA2-4B84-82E4-EF957DF41E50}" type="presParOf" srcId="{A8F24D98-892D-42A3-A739-2C7FD941DBD1}" destId="{AB101220-CDE5-4BFC-B2EB-172DF731D3F3}" srcOrd="3" destOrd="0" presId="urn:microsoft.com/office/officeart/2005/8/layout/process2"/>
    <dgm:cxn modelId="{F3CE0767-F29E-4035-9DDF-AA19DA1C1B15}" type="presParOf" srcId="{AB101220-CDE5-4BFC-B2EB-172DF731D3F3}" destId="{E1CB9092-FD9B-482F-B0E8-B8637FB66915}" srcOrd="0" destOrd="0" presId="urn:microsoft.com/office/officeart/2005/8/layout/process2"/>
    <dgm:cxn modelId="{4AD632A1-23BF-4CD4-BE04-D1789801849E}" type="presParOf" srcId="{A8F24D98-892D-42A3-A739-2C7FD941DBD1}" destId="{FEED6BDC-3E94-419F-954C-2A574109263B}" srcOrd="4" destOrd="0" presId="urn:microsoft.com/office/officeart/2005/8/layout/process2"/>
    <dgm:cxn modelId="{90293EF9-BB6A-4F6F-8FD6-47805E8C7223}" type="presParOf" srcId="{A8F24D98-892D-42A3-A739-2C7FD941DBD1}" destId="{79E1BB20-9ECE-452B-A0D8-03EE55551CCA}" srcOrd="5" destOrd="0" presId="urn:microsoft.com/office/officeart/2005/8/layout/process2"/>
    <dgm:cxn modelId="{0398158F-1821-46B9-9DDE-CDE34285452E}" type="presParOf" srcId="{79E1BB20-9ECE-452B-A0D8-03EE55551CCA}" destId="{67649999-68E8-44E2-9D62-0920AD80C163}" srcOrd="0" destOrd="0" presId="urn:microsoft.com/office/officeart/2005/8/layout/process2"/>
    <dgm:cxn modelId="{34B90B60-CA1A-4B0A-A02B-AD1A06B77AE1}" type="presParOf" srcId="{A8F24D98-892D-42A3-A739-2C7FD941DBD1}" destId="{EE6C601C-FF6E-403D-A550-CDA9FDB41AE6}" srcOrd="6" destOrd="0" presId="urn:microsoft.com/office/officeart/2005/8/layout/process2"/>
    <dgm:cxn modelId="{772CD8C3-918A-4B9E-ADE7-81F0D81C5984}" type="presParOf" srcId="{A8F24D98-892D-42A3-A739-2C7FD941DBD1}" destId="{3D5FB71C-118D-4A52-961E-57CEFC530022}" srcOrd="7" destOrd="0" presId="urn:microsoft.com/office/officeart/2005/8/layout/process2"/>
    <dgm:cxn modelId="{3EFF58B0-DFDF-4821-904C-A0B6F9C7C3B0}" type="presParOf" srcId="{3D5FB71C-118D-4A52-961E-57CEFC530022}" destId="{42974E8D-A0B1-4F3E-9AD7-C8D1F0A21E21}" srcOrd="0" destOrd="0" presId="urn:microsoft.com/office/officeart/2005/8/layout/process2"/>
    <dgm:cxn modelId="{25E68498-46E4-47DE-A09E-C92571EBE7A9}" type="presParOf" srcId="{A8F24D98-892D-42A3-A739-2C7FD941DBD1}" destId="{A332AFEE-66F2-4013-AEC7-93B2F10C6056}" srcOrd="8" destOrd="0" presId="urn:microsoft.com/office/officeart/2005/8/layout/process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152F7C-DD3E-4E40-A2A2-95E379F23304}">
      <dsp:nvSpPr>
        <dsp:cNvPr id="0" name=""/>
        <dsp:cNvSpPr/>
      </dsp:nvSpPr>
      <dsp:spPr>
        <a:xfrm>
          <a:off x="1680503" y="530"/>
          <a:ext cx="1287193" cy="6203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Single Tier</a:t>
          </a:r>
          <a:endParaRPr lang="en-US" sz="1800" kern="1200" dirty="0"/>
        </a:p>
      </dsp:txBody>
      <dsp:txXfrm>
        <a:off x="1698672" y="18699"/>
        <a:ext cx="1250855" cy="583996"/>
      </dsp:txXfrm>
    </dsp:sp>
    <dsp:sp modelId="{C3A61C9E-13F9-4A55-8563-653D4E8479EF}">
      <dsp:nvSpPr>
        <dsp:cNvPr id="0" name=""/>
        <dsp:cNvSpPr/>
      </dsp:nvSpPr>
      <dsp:spPr>
        <a:xfrm rot="5400000">
          <a:off x="2207787" y="636372"/>
          <a:ext cx="232625" cy="2791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-5400000">
        <a:off x="2240355" y="659635"/>
        <a:ext cx="167490" cy="162838"/>
      </dsp:txXfrm>
    </dsp:sp>
    <dsp:sp modelId="{BA75052D-F53A-4EEE-8FB8-E8B8F66DC716}">
      <dsp:nvSpPr>
        <dsp:cNvPr id="0" name=""/>
        <dsp:cNvSpPr/>
      </dsp:nvSpPr>
      <dsp:spPr>
        <a:xfrm>
          <a:off x="1680503" y="931031"/>
          <a:ext cx="1287193" cy="6203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Dual Tier</a:t>
          </a:r>
          <a:endParaRPr lang="en-US" sz="1800" kern="1200" dirty="0"/>
        </a:p>
      </dsp:txBody>
      <dsp:txXfrm>
        <a:off x="1698672" y="949200"/>
        <a:ext cx="1250855" cy="583996"/>
      </dsp:txXfrm>
    </dsp:sp>
    <dsp:sp modelId="{AB101220-CDE5-4BFC-B2EB-172DF731D3F3}">
      <dsp:nvSpPr>
        <dsp:cNvPr id="0" name=""/>
        <dsp:cNvSpPr/>
      </dsp:nvSpPr>
      <dsp:spPr>
        <a:xfrm rot="5400000">
          <a:off x="2207787" y="1566874"/>
          <a:ext cx="232625" cy="2791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-5400000">
        <a:off x="2240355" y="1590137"/>
        <a:ext cx="167490" cy="162838"/>
      </dsp:txXfrm>
    </dsp:sp>
    <dsp:sp modelId="{FEED6BDC-3E94-419F-954C-2A574109263B}">
      <dsp:nvSpPr>
        <dsp:cNvPr id="0" name=""/>
        <dsp:cNvSpPr/>
      </dsp:nvSpPr>
      <dsp:spPr>
        <a:xfrm>
          <a:off x="1680503" y="1861532"/>
          <a:ext cx="1287193" cy="6203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3-Tier</a:t>
          </a:r>
          <a:endParaRPr lang="en-US" sz="1800" kern="1200" dirty="0"/>
        </a:p>
      </dsp:txBody>
      <dsp:txXfrm>
        <a:off x="1698672" y="1879701"/>
        <a:ext cx="1250855" cy="583996"/>
      </dsp:txXfrm>
    </dsp:sp>
    <dsp:sp modelId="{79E1BB20-9ECE-452B-A0D8-03EE55551CCA}">
      <dsp:nvSpPr>
        <dsp:cNvPr id="0" name=""/>
        <dsp:cNvSpPr/>
      </dsp:nvSpPr>
      <dsp:spPr>
        <a:xfrm rot="5400000">
          <a:off x="2207787" y="2497375"/>
          <a:ext cx="232625" cy="2791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-5400000">
        <a:off x="2240355" y="2520638"/>
        <a:ext cx="167490" cy="162838"/>
      </dsp:txXfrm>
    </dsp:sp>
    <dsp:sp modelId="{EE6C601C-FF6E-403D-A550-CDA9FDB41AE6}">
      <dsp:nvSpPr>
        <dsp:cNvPr id="0" name=""/>
        <dsp:cNvSpPr/>
      </dsp:nvSpPr>
      <dsp:spPr>
        <a:xfrm>
          <a:off x="1680503" y="2792034"/>
          <a:ext cx="1287193" cy="6203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…</a:t>
          </a:r>
          <a:endParaRPr lang="en-US" sz="1800" kern="1200" dirty="0"/>
        </a:p>
      </dsp:txBody>
      <dsp:txXfrm>
        <a:off x="1698672" y="2810203"/>
        <a:ext cx="1250855" cy="583996"/>
      </dsp:txXfrm>
    </dsp:sp>
    <dsp:sp modelId="{3D5FB71C-118D-4A52-961E-57CEFC530022}">
      <dsp:nvSpPr>
        <dsp:cNvPr id="0" name=""/>
        <dsp:cNvSpPr/>
      </dsp:nvSpPr>
      <dsp:spPr>
        <a:xfrm rot="5400000">
          <a:off x="2207787" y="3427876"/>
          <a:ext cx="232625" cy="2791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-5400000">
        <a:off x="2240355" y="3451139"/>
        <a:ext cx="167490" cy="162838"/>
      </dsp:txXfrm>
    </dsp:sp>
    <dsp:sp modelId="{A332AFEE-66F2-4013-AEC7-93B2F10C6056}">
      <dsp:nvSpPr>
        <dsp:cNvPr id="0" name=""/>
        <dsp:cNvSpPr/>
      </dsp:nvSpPr>
      <dsp:spPr>
        <a:xfrm>
          <a:off x="1680503" y="3722535"/>
          <a:ext cx="1287193" cy="6203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N-tier</a:t>
          </a:r>
          <a:endParaRPr lang="en-US" sz="1800" kern="1200" dirty="0"/>
        </a:p>
      </dsp:txBody>
      <dsp:txXfrm>
        <a:off x="1698672" y="3740704"/>
        <a:ext cx="1250855" cy="583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N" noProof="0" smtClean="0"/>
              <a:t>Click to edit Master text styles</a:t>
            </a:r>
          </a:p>
          <a:p>
            <a:pPr lvl="1"/>
            <a:r>
              <a:rPr lang="en-IN" noProof="0" smtClean="0"/>
              <a:t>Second level</a:t>
            </a:r>
          </a:p>
          <a:p>
            <a:pPr lvl="2"/>
            <a:r>
              <a:rPr lang="en-IN" noProof="0" smtClean="0"/>
              <a:t>Third level</a:t>
            </a:r>
          </a:p>
          <a:p>
            <a:pPr lvl="3"/>
            <a:r>
              <a:rPr lang="en-IN" noProof="0" smtClean="0"/>
              <a:t>Fourth level</a:t>
            </a:r>
          </a:p>
          <a:p>
            <a:pPr lvl="4"/>
            <a:r>
              <a:rPr lang="en-IN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C184DFF-ABA3-4ADB-8178-794132B2101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6379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129A2-318E-4119-ACE3-14885FA6A845}" type="slidenum">
              <a:rPr lang="en-IN"/>
              <a:pPr/>
              <a:t>1</a:t>
            </a:fld>
            <a:endParaRPr lang="en-IN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32732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5E541-F1B5-4F08-8D76-F010F5745184}" type="slidenum">
              <a:rPr lang="en-IN"/>
              <a:pPr/>
              <a:t>2</a:t>
            </a:fld>
            <a:endParaRPr lang="en-IN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99105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0E64A7-711F-4899-9508-30CBE608999B}" type="slidenum">
              <a:rPr lang="en-IN"/>
              <a:pPr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4968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184DFF-ABA3-4ADB-8178-794132B2101F}" type="slidenum">
              <a:rPr lang="en-IN" smtClean="0"/>
              <a:pPr>
                <a:defRPr/>
              </a:pPr>
              <a:t>32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3725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184DFF-ABA3-4ADB-8178-794132B2101F}" type="slidenum">
              <a:rPr lang="en-IN" smtClean="0"/>
              <a:pPr>
                <a:defRPr/>
              </a:pPr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704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847975"/>
            <a:ext cx="7772400" cy="704850"/>
          </a:xfrm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533775"/>
            <a:ext cx="7772400" cy="685800"/>
          </a:xfrm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0"/>
            <a:ext cx="1828800" cy="4830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0"/>
            <a:ext cx="5334000" cy="4830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484438"/>
            <a:ext cx="3581400" cy="3870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484438"/>
            <a:ext cx="3581400" cy="3870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0"/>
            <a:ext cx="73152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484438"/>
            <a:ext cx="7315200" cy="387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407" y="116632"/>
            <a:ext cx="2404893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stqbexamcertification.com/wp-content/uploads/2012/01/Waterfall-model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09600" y="1828800"/>
            <a:ext cx="6696744" cy="1656184"/>
          </a:xfrm>
        </p:spPr>
        <p:txBody>
          <a:bodyPr/>
          <a:lstStyle/>
          <a:p>
            <a:pPr algn="ctr" eaLnBrk="1" hangingPunct="1"/>
            <a:r>
              <a:rPr lang="en-IN" b="1" dirty="0" smtClean="0">
                <a:solidFill>
                  <a:schemeClr val="accent2"/>
                </a:solidFill>
              </a:rPr>
              <a:t>SOFTWARE DEVELOPMENT LIFE CYCLE</a:t>
            </a:r>
          </a:p>
        </p:txBody>
      </p:sp>
      <p:sp>
        <p:nvSpPr>
          <p:cNvPr id="3" name="Rectangle 2"/>
          <p:cNvSpPr/>
          <p:nvPr/>
        </p:nvSpPr>
        <p:spPr>
          <a:xfrm>
            <a:off x="5105400" y="5308937"/>
            <a:ext cx="371486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</a:t>
            </a:r>
            <a:r>
              <a:rPr lang="en-US" sz="2000" b="1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S. LAKSHMANAN,</a:t>
            </a:r>
            <a:endParaRPr lang="en-US" sz="20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DEPT. OF B. VOC. (SD &amp; SA</a:t>
            </a:r>
            <a:r>
              <a:rPr lang="en-US" sz="2000" b="1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</a:t>
            </a:r>
            <a:endParaRPr lang="en-US" sz="20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ST. JOSEPH'S </a:t>
            </a:r>
            <a:r>
              <a:rPr lang="en-US" sz="2000" b="1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COLLEGE.</a:t>
            </a:r>
            <a:endParaRPr lang="en-US" sz="20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428625" y="361684"/>
            <a:ext cx="8215313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150000"/>
              </a:lnSpc>
              <a:tabLst>
                <a:tab pos="457200" algn="l"/>
              </a:tabLst>
            </a:pPr>
            <a:endParaRPr lang="en-US" sz="20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457200" algn="l"/>
              </a:tabLst>
            </a:pPr>
            <a:endParaRPr lang="en-US" sz="20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457200" algn="l"/>
              </a:tabLst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 To Use The Waterfall Model</a:t>
            </a:r>
          </a:p>
          <a:p>
            <a:pPr marL="342900" indent="-34290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is used only when the requirements are very well known, clear and fixed.</a:t>
            </a:r>
          </a:p>
          <a:p>
            <a:pPr marL="342900" indent="-34290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Product definition is stable.</a:t>
            </a:r>
          </a:p>
          <a:p>
            <a:pPr marL="342900" indent="-34290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Technology is understood.</a:t>
            </a:r>
          </a:p>
          <a:p>
            <a:pPr marL="342900" indent="-34290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There are no ambiguous requirements</a:t>
            </a:r>
          </a:p>
          <a:p>
            <a:pPr marL="342900" indent="-34290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Ample resources with required expertise are available freely</a:t>
            </a:r>
          </a:p>
          <a:p>
            <a:pPr marL="342900" indent="-34290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 project is short.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467544" y="1412776"/>
            <a:ext cx="3143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N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AGILE MODEL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3568" y="2276872"/>
            <a:ext cx="7929563" cy="2345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mall 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ncremental 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releases with each release building on previous functionality. </a:t>
            </a:r>
            <a:endParaRPr lang="en-IN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release is thoroughly 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tested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to ensure 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software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is maintained. </a:t>
            </a:r>
            <a:endParaRPr lang="en-IN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is used for time critical applications.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" descr="Agile model in Software test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6977" y="1700808"/>
            <a:ext cx="7386017" cy="448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ChangeArrowheads="1"/>
          </p:cNvSpPr>
          <p:nvPr/>
        </p:nvSpPr>
        <p:spPr bwMode="auto">
          <a:xfrm>
            <a:off x="411995" y="1136626"/>
            <a:ext cx="8001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200000"/>
              </a:lnSpc>
              <a:tabLst>
                <a:tab pos="457200" algn="l"/>
              </a:tabLst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 TO USE AGILE MODEL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new changes are needed to be implemented. 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freedom agile gives to change is very important. 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changes can be implemented at very little cost because of the frequency of new increments that are produced.</a:t>
            </a:r>
          </a:p>
          <a:p>
            <a:pPr marL="342900" indent="-34290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implement a new feature the developers need to lose only the work of a few days, or even only hours, to roll back and implement it.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Content Placeholder 3" descr="u00320021001SRF01_0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2916617"/>
            <a:ext cx="6317704" cy="330320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7315200" cy="71596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3- TIER ARCHITECTURE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What is 3-Tier Architecture</a:t>
            </a:r>
          </a:p>
        </p:txBody>
      </p:sp>
      <p:pic>
        <p:nvPicPr>
          <p:cNvPr id="40964" name="Picture 3" descr="client-server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3774" y="3789040"/>
            <a:ext cx="4070226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533400" y="2590800"/>
            <a:ext cx="691892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three-way interaction in a client/Server environment</a:t>
            </a:r>
          </a:p>
          <a:p>
            <a:pPr lvl="1">
              <a:lnSpc>
                <a:spcPct val="200000"/>
              </a:lnSpc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User Interface is stored in the Client.</a:t>
            </a:r>
          </a:p>
          <a:p>
            <a:pPr lvl="1">
              <a:lnSpc>
                <a:spcPct val="200000"/>
              </a:lnSpc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Business Application Logic is Stored in one or more Servers.</a:t>
            </a:r>
          </a:p>
          <a:p>
            <a:pPr lvl="1">
              <a:lnSpc>
                <a:spcPct val="200000"/>
              </a:lnSpc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Data is Stored in a Database Server.</a:t>
            </a:r>
          </a:p>
          <a:p>
            <a:pPr>
              <a:buFontTx/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Content Placeholder 3" descr="overview_of_a_three-tier_application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15616" y="1412776"/>
            <a:ext cx="6696744" cy="5230911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2"/>
          <p:cNvSpPr>
            <a:spLocks noGrp="1"/>
          </p:cNvSpPr>
          <p:nvPr>
            <p:ph type="title"/>
          </p:nvPr>
        </p:nvSpPr>
        <p:spPr>
          <a:xfrm>
            <a:off x="381000" y="1284512"/>
            <a:ext cx="8763000" cy="715963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EVOLUTION TO THE 3-TIER ARCHITECTURE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869908"/>
              </p:ext>
            </p:extLst>
          </p:nvPr>
        </p:nvGraphicFramePr>
        <p:xfrm>
          <a:off x="539552" y="1999564"/>
          <a:ext cx="4648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4644008" y="2205250"/>
            <a:ext cx="32004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013" name="TextBox 5"/>
          <p:cNvSpPr txBox="1">
            <a:spLocks noChangeArrowheads="1"/>
          </p:cNvSpPr>
          <p:nvPr/>
        </p:nvSpPr>
        <p:spPr bwMode="auto">
          <a:xfrm>
            <a:off x="4941379" y="2666999"/>
            <a:ext cx="2667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eorgia" pitchFamily="18" charset="0"/>
              </a:rPr>
              <a:t>Tiers we are going to study</a:t>
            </a:r>
          </a:p>
        </p:txBody>
      </p:sp>
      <p:sp>
        <p:nvSpPr>
          <p:cNvPr id="7" name="Right Arrow 6"/>
          <p:cNvSpPr/>
          <p:nvPr/>
        </p:nvSpPr>
        <p:spPr>
          <a:xfrm flipH="1">
            <a:off x="3581400" y="2990056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ight Arrow 7"/>
          <p:cNvSpPr/>
          <p:nvPr/>
        </p:nvSpPr>
        <p:spPr>
          <a:xfrm flipH="1">
            <a:off x="3581400" y="211654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ight Arrow 8"/>
          <p:cNvSpPr/>
          <p:nvPr/>
        </p:nvSpPr>
        <p:spPr>
          <a:xfrm flipH="1">
            <a:off x="3581400" y="3827179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Graphic spid="4" grpId="0">
        <p:bldAsOne/>
      </p:bldGraphic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SINGLE TIER ARCHITECTURE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5" name="Content Placeholder 1"/>
          <p:cNvSpPr>
            <a:spLocks noGrp="1"/>
          </p:cNvSpPr>
          <p:nvPr>
            <p:ph sz="quarter" idx="2"/>
          </p:nvPr>
        </p:nvSpPr>
        <p:spPr>
          <a:xfrm>
            <a:off x="152400" y="2209800"/>
            <a:ext cx="4419600" cy="3508375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Time of Huge “Mainframe”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All Processing in Single Computer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All Resources Attached to the same Computer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Access Via Dumb Terminals</a:t>
            </a:r>
          </a:p>
          <a:p>
            <a:pPr eaLnBrk="1" hangingPunct="1"/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4036" name="Picture 3" descr="3508f1_inline.png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495800" y="2057400"/>
            <a:ext cx="4346575" cy="32766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Single Tier – Advantages &amp; Disadvantages</a:t>
            </a:r>
          </a:p>
        </p:txBody>
      </p:sp>
      <p:sp>
        <p:nvSpPr>
          <p:cNvPr id="45059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057400"/>
            <a:ext cx="6553200" cy="39417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Advantages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Simple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Efficient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Uncomplicated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Disadvantages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Very Expensive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30420"/>
            <a:ext cx="6934200" cy="715963"/>
          </a:xfrm>
        </p:spPr>
        <p:txBody>
          <a:bodyPr/>
          <a:lstStyle/>
          <a:p>
            <a:pPr eaLnBrk="1" hangingPunct="1"/>
            <a:r>
              <a:rPr lang="en-IN" sz="4000" dirty="0" smtClean="0"/>
              <a:t>AGENDA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52700" y="4944120"/>
            <a:ext cx="4724400" cy="685800"/>
            <a:chOff x="2362200" y="1905000"/>
            <a:chExt cx="4724400" cy="685800"/>
          </a:xfrm>
        </p:grpSpPr>
        <p:sp>
          <p:nvSpPr>
            <p:cNvPr id="6" name="AutoShape 42"/>
            <p:cNvSpPr>
              <a:spLocks noChangeArrowheads="1"/>
            </p:cNvSpPr>
            <p:nvPr/>
          </p:nvSpPr>
          <p:spPr bwMode="gray">
            <a:xfrm>
              <a:off x="2743200" y="2024063"/>
              <a:ext cx="4343400" cy="4572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 wrap="none" anchor="ctr">
              <a:scene3d>
                <a:camera prst="perspectiveFront"/>
                <a:lightRig rig="threePt" dir="t"/>
              </a:scene3d>
            </a:bodyPr>
            <a:lstStyle/>
            <a:p>
              <a:r>
                <a:rPr lang="en-US" altLang="zh-CN" dirty="0" smtClean="0">
                  <a:solidFill>
                    <a:srgbClr val="0070C0"/>
                  </a:soli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ea typeface="宋体" charset="-122"/>
                </a:rPr>
                <a:t>Project Execution</a:t>
              </a:r>
              <a:endParaRPr lang="zh-CN" altLang="en-US" dirty="0">
                <a:solidFill>
                  <a:srgbClr val="0070C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ea typeface="宋体" charset="-122"/>
              </a:endParaRPr>
            </a:p>
          </p:txBody>
        </p:sp>
        <p:sp>
          <p:nvSpPr>
            <p:cNvPr id="7" name="AutoShape 43"/>
            <p:cNvSpPr>
              <a:spLocks noChangeArrowheads="1"/>
            </p:cNvSpPr>
            <p:nvPr/>
          </p:nvSpPr>
          <p:spPr bwMode="gray">
            <a:xfrm>
              <a:off x="2362200" y="1905000"/>
              <a:ext cx="685800" cy="685800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" name="Text Box 45"/>
            <p:cNvSpPr txBox="1">
              <a:spLocks noChangeArrowheads="1"/>
            </p:cNvSpPr>
            <p:nvPr/>
          </p:nvSpPr>
          <p:spPr bwMode="gray">
            <a:xfrm>
              <a:off x="2515101" y="2003425"/>
              <a:ext cx="35618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ea typeface="宋体" charset="-122"/>
                </a:rPr>
                <a:t>4</a:t>
              </a:r>
              <a:endParaRPr lang="en-US" altLang="zh-CN" sz="2400" dirty="0">
                <a:solidFill>
                  <a:schemeClr val="bg1"/>
                </a:solidFill>
                <a:ea typeface="宋体" charset="-122"/>
              </a:endParaRPr>
            </a:p>
          </p:txBody>
        </p:sp>
      </p:grpSp>
      <p:sp>
        <p:nvSpPr>
          <p:cNvPr id="28" name="Text Box 60"/>
          <p:cNvSpPr txBox="1">
            <a:spLocks noChangeArrowheads="1"/>
          </p:cNvSpPr>
          <p:nvPr/>
        </p:nvSpPr>
        <p:spPr bwMode="gray">
          <a:xfrm>
            <a:off x="2515101" y="5508625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2457" dir="984327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zh-CN" sz="2400" dirty="0" smtClean="0">
                <a:solidFill>
                  <a:schemeClr val="bg1"/>
                </a:solidFill>
                <a:ea typeface="宋体" charset="-122"/>
              </a:rPr>
              <a:t>5</a:t>
            </a:r>
            <a:endParaRPr lang="en-US" altLang="zh-CN" sz="2400" dirty="0">
              <a:solidFill>
                <a:schemeClr val="bg1"/>
              </a:solidFill>
              <a:ea typeface="宋体" charset="-122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514600" y="2046383"/>
            <a:ext cx="4724400" cy="685800"/>
            <a:chOff x="2362200" y="1905000"/>
            <a:chExt cx="4724400" cy="685800"/>
          </a:xfrm>
        </p:grpSpPr>
        <p:sp>
          <p:nvSpPr>
            <p:cNvPr id="27" name="AutoShape 42"/>
            <p:cNvSpPr>
              <a:spLocks noChangeArrowheads="1"/>
            </p:cNvSpPr>
            <p:nvPr/>
          </p:nvSpPr>
          <p:spPr bwMode="gray">
            <a:xfrm>
              <a:off x="2743200" y="2024063"/>
              <a:ext cx="4343400" cy="4572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 wrap="none" anchor="ctr">
              <a:scene3d>
                <a:camera prst="perspectiveFront"/>
                <a:lightRig rig="threePt" dir="t"/>
              </a:scene3d>
            </a:bodyPr>
            <a:lstStyle/>
            <a:p>
              <a:r>
                <a:rPr lang="en-US" altLang="zh-CN" dirty="0" smtClean="0">
                  <a:solidFill>
                    <a:srgbClr val="0070C0"/>
                  </a:soli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ea typeface="宋体" charset="-122"/>
                </a:rPr>
                <a:t>SDLC</a:t>
              </a:r>
              <a:endParaRPr lang="zh-CN" altLang="en-US" dirty="0">
                <a:solidFill>
                  <a:srgbClr val="0070C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ea typeface="宋体" charset="-122"/>
              </a:endParaRPr>
            </a:p>
          </p:txBody>
        </p:sp>
        <p:sp>
          <p:nvSpPr>
            <p:cNvPr id="34" name="AutoShape 43"/>
            <p:cNvSpPr>
              <a:spLocks noChangeArrowheads="1"/>
            </p:cNvSpPr>
            <p:nvPr/>
          </p:nvSpPr>
          <p:spPr bwMode="gray">
            <a:xfrm>
              <a:off x="2362200" y="1905000"/>
              <a:ext cx="685800" cy="685800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gray">
            <a:xfrm>
              <a:off x="2516188" y="2003425"/>
              <a:ext cx="3540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zh-CN" sz="2400">
                  <a:solidFill>
                    <a:schemeClr val="bg1"/>
                  </a:solidFill>
                  <a:ea typeface="宋体" charset="-122"/>
                </a:rPr>
                <a:t>1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552700" y="2987771"/>
            <a:ext cx="4724400" cy="685800"/>
            <a:chOff x="2362200" y="1905000"/>
            <a:chExt cx="4724400" cy="685800"/>
          </a:xfrm>
        </p:grpSpPr>
        <p:sp>
          <p:nvSpPr>
            <p:cNvPr id="37" name="AutoShape 42"/>
            <p:cNvSpPr>
              <a:spLocks noChangeArrowheads="1"/>
            </p:cNvSpPr>
            <p:nvPr/>
          </p:nvSpPr>
          <p:spPr bwMode="gray">
            <a:xfrm>
              <a:off x="2743200" y="2024063"/>
              <a:ext cx="4343400" cy="4572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 wrap="none" anchor="ctr">
              <a:scene3d>
                <a:camera prst="perspectiveFront"/>
                <a:lightRig rig="threePt" dir="t"/>
              </a:scene3d>
            </a:bodyPr>
            <a:lstStyle/>
            <a:p>
              <a:r>
                <a:rPr lang="en-US" altLang="zh-CN" dirty="0" smtClean="0">
                  <a:solidFill>
                    <a:srgbClr val="0070C0"/>
                  </a:soli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ea typeface="宋体" charset="-122"/>
                </a:rPr>
                <a:t>3-Tier Architecture</a:t>
              </a:r>
              <a:endParaRPr lang="zh-CN" altLang="en-US" dirty="0">
                <a:solidFill>
                  <a:srgbClr val="0070C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ea typeface="宋体" charset="-122"/>
              </a:endParaRPr>
            </a:p>
          </p:txBody>
        </p:sp>
        <p:sp>
          <p:nvSpPr>
            <p:cNvPr id="38" name="AutoShape 43"/>
            <p:cNvSpPr>
              <a:spLocks noChangeArrowheads="1"/>
            </p:cNvSpPr>
            <p:nvPr/>
          </p:nvSpPr>
          <p:spPr bwMode="gray">
            <a:xfrm>
              <a:off x="2362200" y="1905000"/>
              <a:ext cx="685800" cy="685800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9" name="Text Box 45"/>
            <p:cNvSpPr txBox="1">
              <a:spLocks noChangeArrowheads="1"/>
            </p:cNvSpPr>
            <p:nvPr/>
          </p:nvSpPr>
          <p:spPr bwMode="gray">
            <a:xfrm>
              <a:off x="2516188" y="2003425"/>
              <a:ext cx="3540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zh-CN" sz="2400" dirty="0" smtClean="0">
                  <a:solidFill>
                    <a:schemeClr val="bg1"/>
                  </a:solidFill>
                  <a:ea typeface="宋体" charset="-122"/>
                </a:rPr>
                <a:t>2</a:t>
              </a:r>
              <a:endParaRPr lang="en-US" altLang="zh-CN" sz="2400" dirty="0">
                <a:solidFill>
                  <a:schemeClr val="bg1"/>
                </a:solidFill>
                <a:ea typeface="宋体" charset="-122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52700" y="3970435"/>
            <a:ext cx="4724400" cy="685800"/>
            <a:chOff x="2362200" y="1905000"/>
            <a:chExt cx="4724400" cy="685800"/>
          </a:xfrm>
        </p:grpSpPr>
        <p:sp>
          <p:nvSpPr>
            <p:cNvPr id="41" name="AutoShape 42"/>
            <p:cNvSpPr>
              <a:spLocks noChangeArrowheads="1"/>
            </p:cNvSpPr>
            <p:nvPr/>
          </p:nvSpPr>
          <p:spPr bwMode="gray">
            <a:xfrm>
              <a:off x="2743200" y="2024063"/>
              <a:ext cx="4343400" cy="4572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 wrap="none" anchor="ctr">
              <a:scene3d>
                <a:camera prst="perspectiveFront"/>
                <a:lightRig rig="threePt" dir="t"/>
              </a:scene3d>
            </a:bodyPr>
            <a:lstStyle/>
            <a:p>
              <a:r>
                <a:rPr lang="en-US" altLang="zh-CN" dirty="0" smtClean="0">
                  <a:solidFill>
                    <a:srgbClr val="0070C0"/>
                  </a:soli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ea typeface="宋体" charset="-122"/>
                </a:rPr>
                <a:t>Coding</a:t>
              </a:r>
              <a:endParaRPr lang="zh-CN" altLang="en-US" dirty="0">
                <a:solidFill>
                  <a:srgbClr val="0070C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ea typeface="宋体" charset="-122"/>
              </a:endParaRPr>
            </a:p>
          </p:txBody>
        </p:sp>
        <p:sp>
          <p:nvSpPr>
            <p:cNvPr id="42" name="AutoShape 43"/>
            <p:cNvSpPr>
              <a:spLocks noChangeArrowheads="1"/>
            </p:cNvSpPr>
            <p:nvPr/>
          </p:nvSpPr>
          <p:spPr bwMode="gray">
            <a:xfrm>
              <a:off x="2362200" y="1905000"/>
              <a:ext cx="685800" cy="685800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3" name="Text Box 45"/>
            <p:cNvSpPr txBox="1">
              <a:spLocks noChangeArrowheads="1"/>
            </p:cNvSpPr>
            <p:nvPr/>
          </p:nvSpPr>
          <p:spPr bwMode="gray">
            <a:xfrm>
              <a:off x="2515101" y="2003425"/>
              <a:ext cx="35618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ea typeface="宋体" charset="-122"/>
                </a:rPr>
                <a:t>3</a:t>
              </a:r>
              <a:endParaRPr lang="en-US" altLang="zh-CN" sz="2400" dirty="0">
                <a:solidFill>
                  <a:schemeClr val="bg1"/>
                </a:solidFill>
                <a:ea typeface="宋体" charset="-122"/>
              </a:endParaRPr>
            </a:p>
          </p:txBody>
        </p: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DUAL TIER ARCHITECTURE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Personal Computer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Necessity of Providing Personal Software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Client Server Model was Born!!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Logical System Components – Most of which are on the Client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084" name="Picture 3" descr="3508f2.png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343400" y="2209800"/>
            <a:ext cx="4419600" cy="304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608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544" y="2060848"/>
            <a:ext cx="7315200" cy="3870325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7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Advantages</a:t>
            </a:r>
          </a:p>
          <a:p>
            <a:pPr marL="754380" lvl="1" indent="-342900" algn="just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Less Expensive than Mainframe</a:t>
            </a:r>
          </a:p>
          <a:p>
            <a:pPr algn="just" eaLnBrk="1" hangingPunct="1">
              <a:lnSpc>
                <a:spcPct val="17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Disadvantages</a:t>
            </a:r>
          </a:p>
          <a:p>
            <a:pPr marL="754380" lvl="1" indent="-342900" algn="just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Connections to the Database Server are very Expensive</a:t>
            </a:r>
          </a:p>
          <a:p>
            <a:pPr marL="754380" lvl="1" indent="-342900" algn="just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One can only connects a limited number of users to a server before Database Server spends more time managing connections than processing requests</a:t>
            </a:r>
          </a:p>
          <a:p>
            <a:pPr marL="754380" lvl="1" indent="-342900" algn="just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Cost-ineffective. </a:t>
            </a:r>
          </a:p>
          <a:p>
            <a:pPr marL="754380" lvl="1" indent="-342900" algn="just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Many users only use their connections 2-3% of the time.</a:t>
            </a:r>
          </a:p>
          <a:p>
            <a:pPr eaLnBrk="1" hangingPunct="1"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7107" name="Title 1"/>
          <p:cNvSpPr>
            <a:spLocks noGrp="1"/>
          </p:cNvSpPr>
          <p:nvPr>
            <p:ph type="title"/>
          </p:nvPr>
        </p:nvSpPr>
        <p:spPr>
          <a:xfrm>
            <a:off x="179512" y="1268760"/>
            <a:ext cx="8712968" cy="715963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Dual Tier – Advantages &amp; Disadvantages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710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3-TIER ARCHITECTURE</a:t>
            </a:r>
          </a:p>
        </p:txBody>
      </p:sp>
      <p:sp>
        <p:nvSpPr>
          <p:cNvPr id="48131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These Applications runs on the Traditional Client/Server Model But from a Application server.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Client only Displays the GUI and data, but has no part in producing results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Database Server Serves to few Connections</a:t>
            </a:r>
          </a:p>
          <a:p>
            <a:pPr eaLnBrk="1" hangingPunct="1">
              <a:buFont typeface="Wingdings" pitchFamily="2" charset="2"/>
              <a:buChar char="q"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8132" name="Picture 5" descr="3508f3_inline.png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645025" y="2093441"/>
            <a:ext cx="4270375" cy="327977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43050"/>
            <a:ext cx="8472518" cy="5000638"/>
          </a:xfrm>
        </p:spPr>
        <p:txBody>
          <a:bodyPr>
            <a:noAutofit/>
          </a:bodyPr>
          <a:lstStyle/>
          <a:p>
            <a:pPr eaLnBrk="1" hangingPunct="1">
              <a:lnSpc>
                <a:spcPct val="200000"/>
              </a:lnSpc>
              <a:buClr>
                <a:schemeClr val="accent3"/>
              </a:buClr>
              <a:buNone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Scalability</a:t>
            </a:r>
          </a:p>
          <a:p>
            <a:pPr marL="697230" lvl="1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Application Servers can be deployed on many machines</a:t>
            </a:r>
          </a:p>
          <a:p>
            <a:pPr marL="697230" lvl="1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Database no longer requires a connection from every client.</a:t>
            </a:r>
          </a:p>
          <a:p>
            <a:pPr eaLnBrk="1" hangingPunct="1">
              <a:lnSpc>
                <a:spcPct val="20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Reusability</a:t>
            </a:r>
          </a:p>
          <a:p>
            <a:pPr marL="697230" lvl="1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If a standard object is employed, the specific language of implementation of middle tier can be made transparent.</a:t>
            </a:r>
          </a:p>
          <a:p>
            <a:pPr marL="658368" lvl="1" indent="-246888" eaLnBrk="1" fontAlgn="auto" hangingPunct="1">
              <a:lnSpc>
                <a:spcPct val="200000"/>
              </a:lnSpc>
              <a:spcAft>
                <a:spcPts val="0"/>
              </a:spcAft>
              <a:buNone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 Integrity</a:t>
            </a:r>
          </a:p>
          <a:p>
            <a:pPr marL="697230" lvl="1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middle tier can ensure that only valid data is allowed to be updated in the database.</a:t>
            </a:r>
          </a:p>
          <a:p>
            <a:pPr marL="658368" lvl="1" indent="-246888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200000"/>
              </a:lnSpc>
              <a:defRPr/>
            </a:pP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9155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3-Tier Advantages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4915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1428736"/>
            <a:ext cx="8358246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lnSpc>
                <a:spcPct val="150000"/>
              </a:lnSpc>
              <a:buClr>
                <a:schemeClr val="accent3"/>
              </a:buClr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Improved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</a:p>
          <a:p>
            <a:pPr marL="697230" lvl="1" indent="-285750" algn="l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Since the client doesn’t have direct access to the database, Data layer is more secure.</a:t>
            </a:r>
          </a:p>
          <a:p>
            <a:pPr marL="697230" lvl="1" indent="-285750" algn="l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Business Logic is generally more secure since it is placed on a secured central server.</a:t>
            </a:r>
          </a:p>
          <a:p>
            <a:pPr algn="l" eaLnBrk="1" hangingPunct="1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Reduced Distribution</a:t>
            </a:r>
          </a:p>
          <a:p>
            <a:pPr marL="697230" lvl="1" indent="-285750" algn="l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Changes to business logic only need to be updated on application servers and need not to distributed on clients</a:t>
            </a:r>
          </a:p>
          <a:p>
            <a:pPr algn="l" eaLnBrk="1" hangingPunct="1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Improved Availability</a:t>
            </a:r>
          </a:p>
          <a:p>
            <a:pPr marL="697230" lvl="1" indent="-285750" algn="l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Mission Critical Applications can make use of redundant application servers and redundant application servers, so it can recover from network of server failures.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1"/>
          <p:cNvSpPr>
            <a:spLocks noGrp="1"/>
          </p:cNvSpPr>
          <p:nvPr>
            <p:ph idx="1"/>
          </p:nvPr>
        </p:nvSpPr>
        <p:spPr>
          <a:xfrm>
            <a:off x="755576" y="2420888"/>
            <a:ext cx="7901880" cy="3870325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Increased Complexity / Effort</a:t>
            </a:r>
          </a:p>
          <a:p>
            <a:pPr lvl="1"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General 3-tier Architecture is more complex to build compared to 2-tier Architecture.</a:t>
            </a:r>
          </a:p>
          <a:p>
            <a:pPr lvl="1"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Point of Communication are doubled.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3-Tier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Disadvantages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ontent Placeholder 1"/>
          <p:cNvSpPr>
            <a:spLocks noGrp="1"/>
          </p:cNvSpPr>
          <p:nvPr>
            <p:ph idx="1"/>
          </p:nvPr>
        </p:nvSpPr>
        <p:spPr>
          <a:xfrm>
            <a:off x="683568" y="2484438"/>
            <a:ext cx="7622232" cy="3870325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 Program is organized into three major distinctive tiers or layers:</a:t>
            </a:r>
          </a:p>
          <a:p>
            <a:pPr lvl="1"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Presentation Layer (User Interface)</a:t>
            </a:r>
          </a:p>
          <a:p>
            <a:pPr lvl="1"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Business Layer (Business Access Layer)</a:t>
            </a:r>
          </a:p>
          <a:p>
            <a:pPr lvl="1"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 Layer (Data Access Layer)</a:t>
            </a:r>
          </a:p>
          <a:p>
            <a:pPr eaLnBrk="1" hangingPunct="1">
              <a:buFont typeface="Wingdings" pitchFamily="2" charset="2"/>
              <a:buChar char="q"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120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3-TIER APPLICATION IN JSP WITH JAVA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1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build="p"/>
      <p:bldP spid="5120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428625"/>
            <a:ext cx="8501062" cy="6072188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  <a:defRPr/>
            </a:pPr>
            <a:endParaRPr lang="en-IN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endParaRPr lang="en-IN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en-IN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Requirement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en-IN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am running a Software company and the business involves giving employee details and  returns as employee information.</a:t>
            </a:r>
          </a:p>
          <a:p>
            <a:pPr algn="just" eaLnBrk="1" hangingPunct="1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en-IN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need an application for managing my business systematically.</a:t>
            </a:r>
            <a:endParaRPr lang="en-US" sz="2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en-IN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basic requirement of this project,</a:t>
            </a:r>
            <a:endParaRPr lang="en-US" sz="2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en-IN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Employee details.</a:t>
            </a:r>
            <a:endParaRPr lang="en-US" sz="2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en-IN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Employee report – full view</a:t>
            </a:r>
            <a:endParaRPr lang="en-US" sz="2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2177"/>
          <a:stretch>
            <a:fillRect/>
          </a:stretch>
        </p:blipFill>
        <p:spPr bwMode="auto">
          <a:xfrm>
            <a:off x="914400" y="1143000"/>
            <a:ext cx="7086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USER INTERFACE LAYER</a:t>
            </a:r>
          </a:p>
        </p:txBody>
      </p:sp>
      <p:pic>
        <p:nvPicPr>
          <p:cNvPr id="542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696" y="1988840"/>
            <a:ext cx="5348064" cy="4434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424936" cy="715963"/>
          </a:xfrm>
        </p:spPr>
        <p:txBody>
          <a:bodyPr/>
          <a:lstStyle/>
          <a:p>
            <a:r>
              <a:rPr lang="en-IN" sz="3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PRINCIPLES OF SOFTWARE ENGINEERING</a:t>
            </a:r>
            <a:endParaRPr lang="en-US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Software Engineering</a:t>
            </a:r>
            <a:endParaRPr lang="en-IN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Software Engineers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77971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520" y="404664"/>
            <a:ext cx="8229600" cy="609600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PRESENTATION LAYER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52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977008"/>
            <a:ext cx="8001000" cy="4692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57188" y="0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BUSINESS ACCESS LAYER</a:t>
            </a:r>
          </a:p>
        </p:txBody>
      </p:sp>
      <p:pic>
        <p:nvPicPr>
          <p:cNvPr id="5632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2016968"/>
            <a:ext cx="657225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 ACCESS LAYER</a:t>
            </a:r>
          </a:p>
        </p:txBody>
      </p:sp>
      <p:pic>
        <p:nvPicPr>
          <p:cNvPr id="5734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1981200"/>
            <a:ext cx="8786812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429000"/>
            <a:ext cx="7315200" cy="715963"/>
          </a:xfrm>
        </p:spPr>
        <p:txBody>
          <a:bodyPr/>
          <a:lstStyle/>
          <a:p>
            <a:r>
              <a:rPr lang="en-US" smtClean="0"/>
              <a:t>Thank </a:t>
            </a:r>
            <a:r>
              <a:rPr lang="en-US" smtClean="0"/>
              <a:t>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786438"/>
          </a:xfrm>
        </p:spPr>
        <p:txBody>
          <a:bodyPr/>
          <a:lstStyle/>
          <a:p>
            <a:pPr algn="just" eaLnBrk="1" hangingPunct="1">
              <a:lnSpc>
                <a:spcPct val="200000"/>
              </a:lnSpc>
              <a:buFontTx/>
              <a:buNone/>
            </a:pPr>
            <a:endParaRPr lang="en-I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200000"/>
              </a:lnSpc>
              <a:buFontTx/>
              <a:buNone/>
            </a:pPr>
            <a:r>
              <a:rPr lang="en-IN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Software </a:t>
            </a:r>
            <a:r>
              <a:rPr lang="en-IN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Engineering </a:t>
            </a:r>
            <a:endParaRPr lang="en-IN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200000"/>
              </a:lnSpc>
              <a:buFontTx/>
              <a:buNone/>
            </a:pP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Software engineering is the study and application of engineering to the design, development and maintenance of project.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200000"/>
              </a:lnSpc>
              <a:buFontTx/>
              <a:buNone/>
            </a:pPr>
            <a:r>
              <a:rPr lang="en-IN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Software </a:t>
            </a:r>
            <a:r>
              <a:rPr lang="en-IN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Engineers</a:t>
            </a:r>
            <a:r>
              <a:rPr lang="en-IN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 eaLnBrk="1" hangingPunct="1">
              <a:lnSpc>
                <a:spcPct val="200000"/>
              </a:lnSpc>
              <a:buFontTx/>
              <a:buNone/>
            </a:pP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Software engineers apply the principles of engineering to the design, development, maintenance, testing, and evaluation of the software and systems that make computers or anything containing software work.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215062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FontTx/>
              <a:buNone/>
            </a:pPr>
            <a:endParaRPr lang="en-I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200000"/>
              </a:lnSpc>
              <a:buFontTx/>
              <a:buNone/>
            </a:pPr>
            <a:r>
              <a:rPr lang="en-IN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STEPS IN SOFTWARE ENGINEERING</a:t>
            </a:r>
          </a:p>
          <a:p>
            <a:pPr lvl="1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Software Requirements</a:t>
            </a:r>
          </a:p>
          <a:p>
            <a:pPr lvl="1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lvl="1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Design</a:t>
            </a:r>
          </a:p>
          <a:p>
            <a:pPr lvl="1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Construction</a:t>
            </a:r>
          </a:p>
          <a:p>
            <a:pPr lvl="1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Testing</a:t>
            </a:r>
          </a:p>
          <a:p>
            <a:pPr lvl="1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Maintenance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7944" y="1988840"/>
            <a:ext cx="4643437" cy="4427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8610"/>
            <a:ext cx="8229600" cy="6000750"/>
          </a:xfrm>
        </p:spPr>
        <p:txBody>
          <a:bodyPr>
            <a:normAutofit fontScale="62500" lnSpcReduction="20000"/>
          </a:bodyPr>
          <a:lstStyle/>
          <a:p>
            <a:pPr lvl="1" algn="just" eaLnBrk="1" hangingPunct="1">
              <a:lnSpc>
                <a:spcPct val="200000"/>
              </a:lnSpc>
              <a:buFontTx/>
              <a:buNone/>
              <a:defRPr/>
            </a:pPr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lnSpc>
                <a:spcPct val="200000"/>
              </a:lnSpc>
              <a:buFontTx/>
              <a:buNone/>
              <a:defRPr/>
            </a:pPr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lnSpc>
                <a:spcPct val="200000"/>
              </a:lnSpc>
              <a:buFontTx/>
              <a:buNone/>
              <a:defRPr/>
            </a:pPr>
            <a:r>
              <a:rPr lang="en-IN" sz="2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SOFTWARE REQUIREMENTS</a:t>
            </a: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en-IN" sz="2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en-IN" sz="2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Client </a:t>
            </a:r>
            <a:r>
              <a:rPr lang="en-IN" sz="2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requirements say what the software should do.</a:t>
            </a:r>
            <a:endParaRPr lang="en-US" sz="2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eaLnBrk="1" hangingPunct="1">
              <a:lnSpc>
                <a:spcPct val="200000"/>
              </a:lnSpc>
              <a:buFontTx/>
              <a:buNone/>
              <a:defRPr/>
            </a:pPr>
            <a:r>
              <a:rPr lang="en-IN" sz="2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ANALYSIS </a:t>
            </a:r>
            <a:endParaRPr lang="en-IN" sz="2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en-IN" sz="2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en-IN" sz="2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Involves </a:t>
            </a:r>
            <a:r>
              <a:rPr lang="en-IN" sz="2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carrying out detailed study of the customer requirements and arriving at the exact requirements of the proposed system.</a:t>
            </a:r>
            <a:endParaRPr lang="en-US" sz="2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eaLnBrk="1" hangingPunct="1">
              <a:lnSpc>
                <a:spcPct val="200000"/>
              </a:lnSpc>
              <a:buFontTx/>
              <a:buNone/>
              <a:defRPr/>
            </a:pPr>
            <a:r>
              <a:rPr lang="en-IN" sz="29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DESIGN</a:t>
            </a: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en-IN" sz="2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Involves </a:t>
            </a:r>
            <a:r>
              <a:rPr lang="en-IN" sz="2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translating the identified requirements into a logical structure that can </a:t>
            </a:r>
            <a:r>
              <a:rPr lang="en-IN" sz="2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be implemented </a:t>
            </a:r>
            <a:r>
              <a:rPr lang="en-IN" sz="2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in the programming logic.</a:t>
            </a:r>
            <a:endParaRPr lang="en-US" sz="2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2" algn="just" eaLnBrk="1" hangingPunct="1">
              <a:lnSpc>
                <a:spcPct val="200000"/>
              </a:lnSpc>
              <a:buFont typeface="Wingdings" pitchFamily="2" charset="2"/>
              <a:buChar char="ü"/>
              <a:defRPr/>
            </a:pPr>
            <a:r>
              <a:rPr lang="en-IN" sz="2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Flowchart: Proposed system full project flow </a:t>
            </a:r>
            <a:endParaRPr lang="en-US" sz="2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2" algn="just" eaLnBrk="1" hangingPunct="1">
              <a:lnSpc>
                <a:spcPct val="200000"/>
              </a:lnSpc>
              <a:buFont typeface="Wingdings" pitchFamily="2" charset="2"/>
              <a:buChar char="ü"/>
              <a:defRPr/>
            </a:pPr>
            <a:r>
              <a:rPr lang="en-IN" sz="2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Mock-ups: Screens involved and its structural design</a:t>
            </a:r>
            <a:endParaRPr lang="en-US" sz="2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003232" cy="5925319"/>
          </a:xfrm>
        </p:spPr>
        <p:txBody>
          <a:bodyPr>
            <a:noAutofit/>
          </a:bodyPr>
          <a:lstStyle/>
          <a:p>
            <a:pPr eaLnBrk="1" hangingPunct="1">
              <a:lnSpc>
                <a:spcPct val="170000"/>
              </a:lnSpc>
              <a:buFontTx/>
              <a:buNone/>
              <a:defRPr/>
            </a:pPr>
            <a:r>
              <a:rPr lang="en-IN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CONSTRUCTION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70000"/>
              </a:lnSpc>
              <a:buFont typeface="Wingdings" pitchFamily="2" charset="2"/>
              <a:buChar char="ü"/>
              <a:defRPr/>
            </a:pPr>
            <a:r>
              <a:rPr lang="en-IN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design phase is done, each component (part) of the software is coded. </a:t>
            </a:r>
          </a:p>
          <a:p>
            <a:pPr eaLnBrk="1" hangingPunct="1">
              <a:lnSpc>
                <a:spcPct val="170000"/>
              </a:lnSpc>
              <a:buFont typeface="Wingdings" pitchFamily="2" charset="2"/>
              <a:buChar char="ü"/>
              <a:defRPr/>
            </a:pPr>
            <a:r>
              <a:rPr lang="en-IN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Code </a:t>
            </a:r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is what tells the computer exactly what to do at each step</a:t>
            </a:r>
            <a:r>
              <a:rPr lang="en-IN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70000"/>
              </a:lnSpc>
              <a:buFontTx/>
              <a:buNone/>
              <a:defRPr/>
            </a:pPr>
            <a:r>
              <a:rPr lang="en-IN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TEXT EDITOR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170000"/>
              </a:lnSpc>
              <a:buFont typeface="Wingdings" pitchFamily="2" charset="2"/>
              <a:buChar char="ü"/>
              <a:defRPr/>
            </a:pPr>
            <a:r>
              <a:rPr lang="en-IN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 of an IDE - Integrated Development </a:t>
            </a:r>
            <a:r>
              <a:rPr lang="en-IN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Environment</a:t>
            </a:r>
            <a:endParaRPr lang="en-IN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70000"/>
              </a:lnSpc>
              <a:buFontTx/>
              <a:buNone/>
              <a:defRPr/>
            </a:pPr>
            <a:r>
              <a:rPr lang="en-IN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TESTING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ü"/>
              <a:defRPr/>
            </a:pPr>
            <a:r>
              <a:rPr lang="en-IN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Testing </a:t>
            </a:r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is done to see if the components meet the requirements and that the system as a whole meet the goal, by a finite set of test cases against the domain behaviour.</a:t>
            </a:r>
          </a:p>
          <a:p>
            <a:pPr eaLnBrk="1" hangingPunct="1">
              <a:lnSpc>
                <a:spcPct val="170000"/>
              </a:lnSpc>
              <a:buFontTx/>
              <a:buNone/>
              <a:defRPr/>
            </a:pPr>
            <a:r>
              <a:rPr lang="en-IN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MAINTENANCE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ü"/>
              <a:defRPr/>
            </a:pPr>
            <a:r>
              <a:rPr lang="en-IN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 </a:t>
            </a:r>
            <a:r>
              <a:rPr lang="en-IN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 all of this process can repeat if bugs are found or new requirements are needed.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611560" y="1412776"/>
            <a:ext cx="4356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N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WATERFALL MODEL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3776" y="1997551"/>
            <a:ext cx="784665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a waterfall model, each phase must be completed fully before the next phase can begin.</a:t>
            </a:r>
          </a:p>
          <a:p>
            <a:pPr algn="l">
              <a:lnSpc>
                <a:spcPct val="150000"/>
              </a:lnSpc>
            </a:pPr>
            <a:endParaRPr lang="en-IN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 waterfall model phases do not overlap.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 descr="Waterfall model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592" y="1412776"/>
            <a:ext cx="7358063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ing WorkShop">
  <a:themeElements>
    <a:clrScheme name="powerpoint-template-24 11">
      <a:dk1>
        <a:srgbClr val="4D4D4D"/>
      </a:dk1>
      <a:lt1>
        <a:srgbClr val="FFFFFF"/>
      </a:lt1>
      <a:dk2>
        <a:srgbClr val="4D4D4D"/>
      </a:dk2>
      <a:lt2>
        <a:srgbClr val="0581C9"/>
      </a:lt2>
      <a:accent1>
        <a:srgbClr val="0486D6"/>
      </a:accent1>
      <a:accent2>
        <a:srgbClr val="04A1EE"/>
      </a:accent2>
      <a:accent3>
        <a:srgbClr val="FFFFFF"/>
      </a:accent3>
      <a:accent4>
        <a:srgbClr val="404040"/>
      </a:accent4>
      <a:accent5>
        <a:srgbClr val="AAC3E8"/>
      </a:accent5>
      <a:accent6>
        <a:srgbClr val="0391D8"/>
      </a:accent6>
      <a:hlink>
        <a:srgbClr val="0B69B8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0E0F83"/>
        </a:lt2>
        <a:accent1>
          <a:srgbClr val="4049D2"/>
        </a:accent1>
        <a:accent2>
          <a:srgbClr val="494FD9"/>
        </a:accent2>
        <a:accent3>
          <a:srgbClr val="FFFFFF"/>
        </a:accent3>
        <a:accent4>
          <a:srgbClr val="404040"/>
        </a:accent4>
        <a:accent5>
          <a:srgbClr val="AFB1E5"/>
        </a:accent5>
        <a:accent6>
          <a:srgbClr val="4147C4"/>
        </a:accent6>
        <a:hlink>
          <a:srgbClr val="757DD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4B8ACD"/>
        </a:lt2>
        <a:accent1>
          <a:srgbClr val="5C98C2"/>
        </a:accent1>
        <a:accent2>
          <a:srgbClr val="93BAD6"/>
        </a:accent2>
        <a:accent3>
          <a:srgbClr val="FFFFFF"/>
        </a:accent3>
        <a:accent4>
          <a:srgbClr val="404040"/>
        </a:accent4>
        <a:accent5>
          <a:srgbClr val="B5CADD"/>
        </a:accent5>
        <a:accent6>
          <a:srgbClr val="85A8C2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114682"/>
        </a:lt2>
        <a:accent1>
          <a:srgbClr val="295B99"/>
        </a:accent1>
        <a:accent2>
          <a:srgbClr val="406DA6"/>
        </a:accent2>
        <a:accent3>
          <a:srgbClr val="FFFFFF"/>
        </a:accent3>
        <a:accent4>
          <a:srgbClr val="404040"/>
        </a:accent4>
        <a:accent5>
          <a:srgbClr val="ACB5CA"/>
        </a:accent5>
        <a:accent6>
          <a:srgbClr val="396296"/>
        </a:accent6>
        <a:hlink>
          <a:srgbClr val="5F84B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1984CC"/>
        </a:lt2>
        <a:accent1>
          <a:srgbClr val="0960AF"/>
        </a:accent1>
        <a:accent2>
          <a:srgbClr val="05438C"/>
        </a:accent2>
        <a:accent3>
          <a:srgbClr val="FFFFFF"/>
        </a:accent3>
        <a:accent4>
          <a:srgbClr val="404040"/>
        </a:accent4>
        <a:accent5>
          <a:srgbClr val="AAB6D4"/>
        </a:accent5>
        <a:accent6>
          <a:srgbClr val="043C7E"/>
        </a:accent6>
        <a:hlink>
          <a:srgbClr val="0230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116DE4"/>
        </a:lt2>
        <a:accent1>
          <a:srgbClr val="235CAF"/>
        </a:accent1>
        <a:accent2>
          <a:srgbClr val="54A1EE"/>
        </a:accent2>
        <a:accent3>
          <a:srgbClr val="FFFFFF"/>
        </a:accent3>
        <a:accent4>
          <a:srgbClr val="404040"/>
        </a:accent4>
        <a:accent5>
          <a:srgbClr val="ACB5D4"/>
        </a:accent5>
        <a:accent6>
          <a:srgbClr val="4B91D8"/>
        </a:accent6>
        <a:hlink>
          <a:srgbClr val="1391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246DD8"/>
        </a:lt2>
        <a:accent1>
          <a:srgbClr val="2FC5F1"/>
        </a:accent1>
        <a:accent2>
          <a:srgbClr val="218DEB"/>
        </a:accent2>
        <a:accent3>
          <a:srgbClr val="FFFFFF"/>
        </a:accent3>
        <a:accent4>
          <a:srgbClr val="404040"/>
        </a:accent4>
        <a:accent5>
          <a:srgbClr val="ADDFF7"/>
        </a:accent5>
        <a:accent6>
          <a:srgbClr val="1D7FD5"/>
        </a:accent6>
        <a:hlink>
          <a:srgbClr val="39A1E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031479"/>
        </a:lt2>
        <a:accent1>
          <a:srgbClr val="033A9D"/>
        </a:accent1>
        <a:accent2>
          <a:srgbClr val="0756B2"/>
        </a:accent2>
        <a:accent3>
          <a:srgbClr val="FFFFFF"/>
        </a:accent3>
        <a:accent4>
          <a:srgbClr val="404040"/>
        </a:accent4>
        <a:accent5>
          <a:srgbClr val="AAAECC"/>
        </a:accent5>
        <a:accent6>
          <a:srgbClr val="064DA1"/>
        </a:accent6>
        <a:hlink>
          <a:srgbClr val="0B69B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0581C9"/>
        </a:lt2>
        <a:accent1>
          <a:srgbClr val="0486D6"/>
        </a:accent1>
        <a:accent2>
          <a:srgbClr val="04A1EE"/>
        </a:accent2>
        <a:accent3>
          <a:srgbClr val="FFFFFF"/>
        </a:accent3>
        <a:accent4>
          <a:srgbClr val="404040"/>
        </a:accent4>
        <a:accent5>
          <a:srgbClr val="AAC3E8"/>
        </a:accent5>
        <a:accent6>
          <a:srgbClr val="0391D8"/>
        </a:accent6>
        <a:hlink>
          <a:srgbClr val="04BDF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581C9"/>
        </a:lt2>
        <a:accent1>
          <a:srgbClr val="0486D6"/>
        </a:accent1>
        <a:accent2>
          <a:srgbClr val="04A1EE"/>
        </a:accent2>
        <a:accent3>
          <a:srgbClr val="FFFFFF"/>
        </a:accent3>
        <a:accent4>
          <a:srgbClr val="404040"/>
        </a:accent4>
        <a:accent5>
          <a:srgbClr val="AAC3E8"/>
        </a:accent5>
        <a:accent6>
          <a:srgbClr val="0391D8"/>
        </a:accent6>
        <a:hlink>
          <a:srgbClr val="0B69B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31479"/>
        </a:lt2>
        <a:accent1>
          <a:srgbClr val="033A9D"/>
        </a:accent1>
        <a:accent2>
          <a:srgbClr val="0756B2"/>
        </a:accent2>
        <a:accent3>
          <a:srgbClr val="FFFFFF"/>
        </a:accent3>
        <a:accent4>
          <a:srgbClr val="404040"/>
        </a:accent4>
        <a:accent5>
          <a:srgbClr val="AAAECC"/>
        </a:accent5>
        <a:accent6>
          <a:srgbClr val="064DA1"/>
        </a:accent6>
        <a:hlink>
          <a:srgbClr val="04BDF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King WorkShop</Template>
  <TotalTime>285</TotalTime>
  <Words>685</Words>
  <Application>Microsoft Office PowerPoint</Application>
  <PresentationFormat>On-screen Show (4:3)</PresentationFormat>
  <Paragraphs>170</Paragraphs>
  <Slides>33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宋体</vt:lpstr>
      <vt:lpstr>Arial</vt:lpstr>
      <vt:lpstr>Calibri</vt:lpstr>
      <vt:lpstr>Georgia</vt:lpstr>
      <vt:lpstr>Microsoft Sans Serif</vt:lpstr>
      <vt:lpstr>Times New Roman</vt:lpstr>
      <vt:lpstr>Wingdings</vt:lpstr>
      <vt:lpstr>King WorkShop</vt:lpstr>
      <vt:lpstr>SOFTWARE DEVELOPMENT LIFE CYCLE</vt:lpstr>
      <vt:lpstr>AGENDA</vt:lpstr>
      <vt:lpstr>PRINCIPLES OF SOFTWARE ENGINEERING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3- TIER ARCHITECTURE</vt:lpstr>
      <vt:lpstr>What is 3-Tier Architecture</vt:lpstr>
      <vt:lpstr>PowerPoint Presentation</vt:lpstr>
      <vt:lpstr>EVOLUTION TO THE 3-TIER ARCHITECTURE</vt:lpstr>
      <vt:lpstr>   SINGLE TIER ARCHITECTURE</vt:lpstr>
      <vt:lpstr>Single Tier – Advantages &amp; Disadvantages</vt:lpstr>
      <vt:lpstr>   DUAL TIER ARCHITECTURE</vt:lpstr>
      <vt:lpstr>Dual Tier – Advantages &amp; Disadvantages </vt:lpstr>
      <vt:lpstr>   3-TIER ARCHITECTURE</vt:lpstr>
      <vt:lpstr>   3-Tier Advantages</vt:lpstr>
      <vt:lpstr>PowerPoint Presentation</vt:lpstr>
      <vt:lpstr>     3-Tier Disadvantages</vt:lpstr>
      <vt:lpstr>     3-TIER APPLICATION IN JSP WITH JAVA</vt:lpstr>
      <vt:lpstr>PowerPoint Presentation</vt:lpstr>
      <vt:lpstr>PowerPoint Presentation</vt:lpstr>
      <vt:lpstr>   USER INTERFACE LAYER</vt:lpstr>
      <vt:lpstr>PowerPoint Presentation</vt:lpstr>
      <vt:lpstr>    BUSINESS ACCESS LAYER</vt:lpstr>
      <vt:lpstr>   DATA ACCESS LAYER</vt:lpstr>
      <vt:lpstr>Thank You.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SYS11</dc:creator>
  <cp:lastModifiedBy>BVOC</cp:lastModifiedBy>
  <cp:revision>63</cp:revision>
  <dcterms:created xsi:type="dcterms:W3CDTF">2015-07-15T07:24:52Z</dcterms:created>
  <dcterms:modified xsi:type="dcterms:W3CDTF">2019-03-20T02:56:03Z</dcterms:modified>
</cp:coreProperties>
</file>